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5" r:id="rId18"/>
  </p:sldIdLst>
  <p:sldSz cx="12192000" cy="6858000"/>
  <p:notesSz cx="6858000" cy="9144000"/>
  <p:defaultTextStyle>
    <a:defPPr>
      <a:defRPr lang="sma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emf"/><Relationship Id="rId4" Type="http://schemas.openxmlformats.org/officeDocument/2006/relationships/image" Target="../media/image2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9295C-948C-4489-A26C-2734453845B4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C92DD-309B-4109-A1E3-A9FACCB1538F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175446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9295C-948C-4489-A26C-2734453845B4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C92DD-309B-4109-A1E3-A9FACCB1538F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353939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9295C-948C-4489-A26C-2734453845B4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C92DD-309B-4109-A1E3-A9FACCB1538F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533701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9295C-948C-4489-A26C-2734453845B4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C92DD-309B-4109-A1E3-A9FACCB1538F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92706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9295C-948C-4489-A26C-2734453845B4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C92DD-309B-4109-A1E3-A9FACCB1538F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886016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9295C-948C-4489-A26C-2734453845B4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C92DD-309B-4109-A1E3-A9FACCB1538F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091375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9295C-948C-4489-A26C-2734453845B4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C92DD-309B-4109-A1E3-A9FACCB1538F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227510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9295C-948C-4489-A26C-2734453845B4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C92DD-309B-4109-A1E3-A9FACCB1538F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784754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9295C-948C-4489-A26C-2734453845B4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C92DD-309B-4109-A1E3-A9FACCB1538F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28838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9295C-948C-4489-A26C-2734453845B4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C92DD-309B-4109-A1E3-A9FACCB1538F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540056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ma-NO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9295C-948C-4489-A26C-2734453845B4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C92DD-309B-4109-A1E3-A9FACCB1538F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26552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9295C-948C-4489-A26C-2734453845B4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C92DD-309B-4109-A1E3-A9FACCB1538F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257674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ma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31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33.wmf"/><Relationship Id="rId9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36.wmf"/><Relationship Id="rId9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3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41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2.wmf"/><Relationship Id="rId9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6.wmf"/><Relationship Id="rId11" Type="http://schemas.openxmlformats.org/officeDocument/2006/relationships/image" Target="../media/image3.jpeg"/><Relationship Id="rId5" Type="http://schemas.openxmlformats.org/officeDocument/2006/relationships/oleObject" Target="../embeddings/oleObject7.bin"/><Relationship Id="rId10" Type="http://schemas.openxmlformats.org/officeDocument/2006/relationships/image" Target="../media/image28.wmf"/><Relationship Id="rId4" Type="http://schemas.openxmlformats.org/officeDocument/2006/relationships/image" Target="../media/image25.emf"/><Relationship Id="rId9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BE3EA23-A5F4-4367-886F-66477040FCC3}" type="slidenum">
              <a:rPr lang="fr-FR" smtClean="0"/>
              <a:pPr/>
              <a:t>1</a:t>
            </a:fld>
            <a:endParaRPr lang="fr-FR"/>
          </a:p>
        </p:txBody>
      </p:sp>
      <p:pic>
        <p:nvPicPr>
          <p:cNvPr id="21508" name="Picture 2" descr="File:Langmuir-sit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88678" y="946441"/>
            <a:ext cx="200977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Box 3"/>
          <p:cNvSpPr txBox="1">
            <a:spLocks noChangeArrowheads="1"/>
          </p:cNvSpPr>
          <p:nvPr/>
        </p:nvSpPr>
        <p:spPr bwMode="auto">
          <a:xfrm>
            <a:off x="8296275" y="4191001"/>
            <a:ext cx="1828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BE"/>
              <a:t>Irving Langmuir</a:t>
            </a:r>
          </a:p>
          <a:p>
            <a:r>
              <a:rPr lang="fr-BE"/>
              <a:t>(1881-1957)</a:t>
            </a:r>
            <a:endParaRPr lang="en-GB"/>
          </a:p>
        </p:txBody>
      </p:sp>
      <p:sp>
        <p:nvSpPr>
          <p:cNvPr id="21510" name="TextBox 4"/>
          <p:cNvSpPr txBox="1">
            <a:spLocks noChangeArrowheads="1"/>
          </p:cNvSpPr>
          <p:nvPr/>
        </p:nvSpPr>
        <p:spPr bwMode="auto">
          <a:xfrm>
            <a:off x="955345" y="3082093"/>
            <a:ext cx="725719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/>
              <a:t>The </a:t>
            </a:r>
            <a:r>
              <a:rPr lang="en-US" sz="2400" b="1" dirty="0"/>
              <a:t>Langmuir equation</a:t>
            </a:r>
            <a:r>
              <a:rPr lang="en-US" sz="2400" dirty="0"/>
              <a:t> relates the coverage or adsorption of molecules on a solid surface to gas pressure or concentration of a medium above the solid surface at a fixed temperature. The equation was developed by Irving Langmuir in 1917.</a:t>
            </a:r>
            <a:endParaRPr lang="en-GB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59806" y="1137876"/>
            <a:ext cx="61394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/>
              <a:t>Lecture № </a:t>
            </a:r>
            <a:r>
              <a:rPr lang="ru-RU" sz="2800" b="1" dirty="0" smtClean="0"/>
              <a:t>7</a:t>
            </a:r>
            <a:r>
              <a:rPr lang="en-US" sz="2800" b="1" dirty="0" smtClean="0"/>
              <a:t>. </a:t>
            </a:r>
            <a:r>
              <a:rPr lang="en-US" sz="2400" dirty="0"/>
              <a:t>Langmuir monomolecular isotherm equation. </a:t>
            </a:r>
            <a:endParaRPr lang="ru-RU" sz="2400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7569" y="5021085"/>
            <a:ext cx="817468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 descr="heade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>
            <a:off x="10517596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altLang="sma-NO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</p:spTree>
    <p:extLst>
      <p:ext uri="{BB962C8B-B14F-4D97-AF65-F5344CB8AC3E}">
        <p14:creationId xmlns:p14="http://schemas.microsoft.com/office/powerpoint/2010/main" val="150051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3863975" y="3429000"/>
          <a:ext cx="4032250" cy="233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Формула" r:id="rId3" imgW="787400" imgH="457200" progId="Equation.3">
                  <p:embed/>
                </p:oleObj>
              </mc:Choice>
              <mc:Fallback>
                <p:oleObj name="Формула" r:id="rId3" imgW="7874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3975" y="3429000"/>
                        <a:ext cx="4032250" cy="2332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5"/>
          <p:cNvGraphicFramePr>
            <a:graphicFrameLocks noChangeAspect="1"/>
          </p:cNvGraphicFramePr>
          <p:nvPr/>
        </p:nvGraphicFramePr>
        <p:xfrm>
          <a:off x="1524001" y="1341438"/>
          <a:ext cx="8893175" cy="130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Формула" r:id="rId5" imgW="3124200" imgH="457200" progId="Equation.3">
                  <p:embed/>
                </p:oleObj>
              </mc:Choice>
              <mc:Fallback>
                <p:oleObj name="Формула" r:id="rId5" imgW="31242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1" y="1341438"/>
                        <a:ext cx="8893175" cy="1301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942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ChangeArrowheads="1"/>
          </p:cNvSpPr>
          <p:nvPr/>
        </p:nvSpPr>
        <p:spPr bwMode="auto">
          <a:xfrm>
            <a:off x="4151313" y="1320801"/>
            <a:ext cx="417671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88925" algn="ctr"/>
            <a:r>
              <a:rPr lang="kk-KZ" sz="3600" dirty="0"/>
              <a:t>А    +    В   ↔  </a:t>
            </a:r>
            <a:r>
              <a:rPr lang="ru-RU" sz="3600" dirty="0"/>
              <a:t>А</a:t>
            </a:r>
            <a:r>
              <a:rPr lang="en-US" sz="3600" dirty="0"/>
              <a:t>B</a:t>
            </a:r>
            <a:endParaRPr lang="ru-RU" sz="3600" dirty="0"/>
          </a:p>
          <a:p>
            <a:pPr indent="288925"/>
            <a:r>
              <a:rPr lang="kk-KZ" sz="3600" i="1" dirty="0"/>
              <a:t>с</a:t>
            </a:r>
            <a:r>
              <a:rPr lang="ru-RU" sz="3600" i="1" baseline="-25000" dirty="0"/>
              <a:t>0</a:t>
            </a:r>
            <a:r>
              <a:rPr lang="kk-KZ" sz="3600" i="1" baseline="-25000" dirty="0"/>
              <a:t> </a:t>
            </a:r>
            <a:r>
              <a:rPr lang="ru-RU" sz="3600" i="1" dirty="0"/>
              <a:t>–</a:t>
            </a:r>
            <a:r>
              <a:rPr lang="kk-KZ" sz="3600" i="1" dirty="0"/>
              <a:t> </a:t>
            </a:r>
            <a:r>
              <a:rPr lang="ru-RU" sz="3600" i="1" dirty="0" err="1"/>
              <a:t>х</a:t>
            </a:r>
            <a:r>
              <a:rPr lang="kk-KZ" sz="3600" i="1" dirty="0"/>
              <a:t>      </a:t>
            </a:r>
            <a:r>
              <a:rPr lang="ru-RU" sz="3600" i="1" dirty="0"/>
              <a:t>с</a:t>
            </a:r>
            <a:r>
              <a:rPr lang="kk-KZ" sz="3600" i="1" dirty="0"/>
              <a:t>          </a:t>
            </a:r>
            <a:r>
              <a:rPr lang="ru-RU" sz="3600" i="1" dirty="0" err="1"/>
              <a:t>х</a:t>
            </a:r>
            <a:endParaRPr lang="ru-RU" sz="3600" i="1" dirty="0"/>
          </a:p>
        </p:txBody>
      </p:sp>
      <p:sp>
        <p:nvSpPr>
          <p:cNvPr id="7173" name="Rectangle 3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1847851" y="2996952"/>
          <a:ext cx="4752975" cy="190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Формула" r:id="rId3" imgW="1066800" imgH="431800" progId="Equation.3">
                  <p:embed/>
                </p:oleObj>
              </mc:Choice>
              <mc:Fallback>
                <p:oleObj name="Формула" r:id="rId3" imgW="10668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1" y="2996952"/>
                        <a:ext cx="4752975" cy="1906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171" name="Object 6"/>
          <p:cNvGraphicFramePr>
            <a:graphicFrameLocks noChangeAspect="1"/>
          </p:cNvGraphicFramePr>
          <p:nvPr/>
        </p:nvGraphicFramePr>
        <p:xfrm>
          <a:off x="6672263" y="2996953"/>
          <a:ext cx="3600450" cy="186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Формула" r:id="rId5" imgW="863225" imgH="444307" progId="Equation.3">
                  <p:embed/>
                </p:oleObj>
              </mc:Choice>
              <mc:Fallback>
                <p:oleObj name="Формула" r:id="rId5" imgW="863225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2263" y="2996953"/>
                        <a:ext cx="3600450" cy="1862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1524001" y="312527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35561" y="5652538"/>
            <a:ext cx="77889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This equation is similar to Langmuir equation.</a:t>
            </a:r>
            <a:endParaRPr lang="ru-RU" sz="3200" dirty="0"/>
          </a:p>
        </p:txBody>
      </p:sp>
      <p:pic>
        <p:nvPicPr>
          <p:cNvPr id="9" name="Picture 1" descr="header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28769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1524000" y="4694239"/>
          <a:ext cx="9144000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name="Формула" r:id="rId3" imgW="2336800" imgH="241300" progId="Equation.3">
                  <p:embed/>
                </p:oleObj>
              </mc:Choice>
              <mc:Fallback>
                <p:oleObj name="Формула" r:id="rId3" imgW="23368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694239"/>
                        <a:ext cx="9144000" cy="93503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Rectangle 7"/>
          <p:cNvSpPr>
            <a:spLocks noChangeArrowheads="1"/>
          </p:cNvSpPr>
          <p:nvPr/>
        </p:nvSpPr>
        <p:spPr bwMode="auto">
          <a:xfrm>
            <a:off x="4583113" y="5886164"/>
            <a:ext cx="35816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400" i="1" dirty="0">
                <a:solidFill>
                  <a:schemeClr val="bg2"/>
                </a:solidFill>
              </a:rPr>
              <a:t>- </a:t>
            </a:r>
            <a:r>
              <a:rPr lang="en-US" sz="3200" dirty="0"/>
              <a:t>Work of adsorption</a:t>
            </a:r>
            <a:endParaRPr lang="kk-KZ" sz="3200" noProof="1">
              <a:solidFill>
                <a:schemeClr val="bg2"/>
              </a:solidFill>
            </a:endParaRPr>
          </a:p>
        </p:txBody>
      </p:sp>
      <p:graphicFrame>
        <p:nvGraphicFramePr>
          <p:cNvPr id="8195" name="Object 8"/>
          <p:cNvGraphicFramePr>
            <a:graphicFrameLocks noChangeAspect="1"/>
          </p:cNvGraphicFramePr>
          <p:nvPr/>
        </p:nvGraphicFramePr>
        <p:xfrm>
          <a:off x="2135189" y="2636838"/>
          <a:ext cx="8243887" cy="969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Формула" r:id="rId5" imgW="2032000" imgH="241300" progId="Equation.3">
                  <p:embed/>
                </p:oleObj>
              </mc:Choice>
              <mc:Fallback>
                <p:oleObj name="Формула" r:id="rId5" imgW="2032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9" y="2636838"/>
                        <a:ext cx="8243887" cy="969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9"/>
          <p:cNvGraphicFramePr>
            <a:graphicFrameLocks noChangeAspect="1"/>
          </p:cNvGraphicFramePr>
          <p:nvPr>
            <p:extLst/>
          </p:nvPr>
        </p:nvGraphicFramePr>
        <p:xfrm>
          <a:off x="4800601" y="1328118"/>
          <a:ext cx="2447925" cy="102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Формула" r:id="rId7" imgW="571252" imgH="241195" progId="Equation.3">
                  <p:embed/>
                </p:oleObj>
              </mc:Choice>
              <mc:Fallback>
                <p:oleObj name="Формула" r:id="rId7" imgW="571252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1" y="1328118"/>
                        <a:ext cx="2447925" cy="1020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93074" y="333876"/>
            <a:ext cx="75608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457200" indent="-457200">
              <a:buFontTx/>
              <a:buChar char="-"/>
            </a:pPr>
            <a:endParaRPr lang="en-US" sz="3200" dirty="0"/>
          </a:p>
          <a:p>
            <a:r>
              <a:rPr lang="en-US" sz="3200" dirty="0"/>
              <a:t>Could we use LMA for adsorption </a:t>
            </a:r>
          </a:p>
          <a:p>
            <a:r>
              <a:rPr lang="en-US" sz="3200" dirty="0"/>
              <a:t>at the gas – liquid interface?</a:t>
            </a:r>
            <a:endParaRPr lang="kk-KZ" sz="3200" noProof="1">
              <a:solidFill>
                <a:schemeClr val="bg2"/>
              </a:solidFill>
            </a:endParaRPr>
          </a:p>
        </p:txBody>
      </p:sp>
      <p:pic>
        <p:nvPicPr>
          <p:cNvPr id="7" name="Picture 1" descr="header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68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3"/>
          <p:cNvSpPr>
            <a:spLocks noChangeArrowheads="1"/>
          </p:cNvSpPr>
          <p:nvPr/>
        </p:nvSpPr>
        <p:spPr bwMode="auto">
          <a:xfrm>
            <a:off x="1524001" y="313479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21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685195"/>
              </p:ext>
            </p:extLst>
          </p:nvPr>
        </p:nvGraphicFramePr>
        <p:xfrm>
          <a:off x="3540919" y="3374683"/>
          <a:ext cx="5040313" cy="94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Формула" r:id="rId3" imgW="1167893" imgH="215806" progId="Equation.3">
                  <p:embed/>
                </p:oleObj>
              </mc:Choice>
              <mc:Fallback>
                <p:oleObj name="Формула" r:id="rId3" imgW="1167893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0919" y="3374683"/>
                        <a:ext cx="5040313" cy="941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Rectangle 5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220" name="Object 6"/>
          <p:cNvGraphicFramePr>
            <a:graphicFrameLocks noChangeAspect="1"/>
          </p:cNvGraphicFramePr>
          <p:nvPr/>
        </p:nvGraphicFramePr>
        <p:xfrm>
          <a:off x="4008439" y="4652963"/>
          <a:ext cx="4105275" cy="177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Формула" r:id="rId5" imgW="990170" imgH="431613" progId="Equation.3">
                  <p:embed/>
                </p:oleObj>
              </mc:Choice>
              <mc:Fallback>
                <p:oleObj name="Формула" r:id="rId5" imgW="99017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8439" y="4652963"/>
                        <a:ext cx="4105275" cy="1776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1524001" y="29966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4" name="Rectangle 11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5" name="Rectangle 14"/>
          <p:cNvSpPr>
            <a:spLocks noChangeArrowheads="1"/>
          </p:cNvSpPr>
          <p:nvPr/>
        </p:nvSpPr>
        <p:spPr bwMode="auto">
          <a:xfrm>
            <a:off x="6888164" y="1339207"/>
            <a:ext cx="30139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400" i="1">
                <a:solidFill>
                  <a:schemeClr val="bg2"/>
                </a:solidFill>
              </a:rPr>
              <a:t>- </a:t>
            </a:r>
            <a:r>
              <a:rPr lang="kk-KZ" sz="2400" i="1">
                <a:solidFill>
                  <a:schemeClr val="bg2"/>
                </a:solidFill>
              </a:rPr>
              <a:t>а</a:t>
            </a:r>
            <a:r>
              <a:rPr lang="kk-KZ" sz="2400" i="1" noProof="1">
                <a:solidFill>
                  <a:schemeClr val="bg2"/>
                </a:solidFill>
              </a:rPr>
              <a:t>дсорбция жұмысы</a:t>
            </a:r>
            <a:r>
              <a:rPr lang="kk-KZ" sz="2400" noProof="1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135560" y="732213"/>
            <a:ext cx="824440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851525" algn="ctr"/>
              </a:tabLst>
            </a:pPr>
            <a:r>
              <a:rPr lang="en-US" sz="3200" dirty="0" err="1" smtClean="0">
                <a:ea typeface="Times New Roman" pitchFamily="18" charset="0"/>
                <a:cs typeface="Arial" pitchFamily="34" charset="0"/>
              </a:rPr>
              <a:t>Traube</a:t>
            </a:r>
            <a:r>
              <a:rPr lang="en-US" sz="3200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>
                <a:ea typeface="Times New Roman" pitchFamily="18" charset="0"/>
                <a:cs typeface="Arial" pitchFamily="34" charset="0"/>
              </a:rPr>
              <a:t>rule</a:t>
            </a:r>
            <a:r>
              <a:rPr lang="kk-KZ" sz="3200" dirty="0" smtClean="0">
                <a:ea typeface="Times New Roman" pitchFamily="18" charset="0"/>
                <a:cs typeface="Arial" pitchFamily="34" charset="0"/>
              </a:rPr>
              <a:t>.</a:t>
            </a:r>
            <a:endParaRPr lang="en-US" sz="3200" dirty="0" smtClean="0">
              <a:ea typeface="Times New Roman" pitchFamily="18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5851525" algn="ctr"/>
              </a:tabLst>
            </a:pPr>
            <a:r>
              <a:rPr lang="kk-KZ" sz="3200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err="1">
                <a:ea typeface="Times New Roman" pitchFamily="18" charset="0"/>
                <a:cs typeface="Arial" pitchFamily="34" charset="0"/>
              </a:rPr>
              <a:t>Sz</a:t>
            </a:r>
            <a:r>
              <a:rPr lang="ru-RU" sz="3200" dirty="0">
                <a:ea typeface="Times New Roman" pitchFamily="18" charset="0"/>
                <a:cs typeface="Arial" pitchFamily="34" charset="0"/>
              </a:rPr>
              <a:t>у</a:t>
            </a:r>
            <a:r>
              <a:rPr lang="en-US" sz="3200" dirty="0" err="1">
                <a:ea typeface="Times New Roman" pitchFamily="18" charset="0"/>
                <a:cs typeface="Arial" pitchFamily="34" charset="0"/>
              </a:rPr>
              <a:t>szkowski</a:t>
            </a:r>
            <a:r>
              <a:rPr lang="kk-KZ" sz="32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>
                <a:ea typeface="Times New Roman" pitchFamily="18" charset="0"/>
                <a:cs typeface="Arial" pitchFamily="34" charset="0"/>
              </a:rPr>
              <a:t>equation</a:t>
            </a:r>
            <a:r>
              <a:rPr lang="kk-KZ" sz="3200" dirty="0">
                <a:ea typeface="Times New Roman" pitchFamily="18" charset="0"/>
                <a:cs typeface="Arial" pitchFamily="34" charset="0"/>
              </a:rPr>
              <a:t>. </a:t>
            </a:r>
            <a:endParaRPr lang="kk-KZ" sz="3200" dirty="0">
              <a:cs typeface="Arial" pitchFamily="34" charset="0"/>
            </a:endParaRPr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6175778"/>
              </p:ext>
            </p:extLst>
          </p:nvPr>
        </p:nvGraphicFramePr>
        <p:xfrm>
          <a:off x="1616366" y="1859346"/>
          <a:ext cx="6176506" cy="10334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Формула" r:id="rId7" imgW="1358900" imgH="228600" progId="Equation.3">
                  <p:embed/>
                </p:oleObj>
              </mc:Choice>
              <mc:Fallback>
                <p:oleObj name="Формула" r:id="rId7" imgW="1358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6366" y="1859346"/>
                        <a:ext cx="6176506" cy="1033491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8387466" y="1865908"/>
            <a:ext cx="2186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ea typeface="Times New Roman" pitchFamily="18" charset="0"/>
                <a:cs typeface="Arial" pitchFamily="34" charset="0"/>
              </a:rPr>
              <a:t>Sz</a:t>
            </a:r>
            <a:r>
              <a:rPr lang="ru-RU" dirty="0" smtClean="0">
                <a:ea typeface="Times New Roman" pitchFamily="18" charset="0"/>
                <a:cs typeface="Arial" pitchFamily="34" charset="0"/>
              </a:rPr>
              <a:t>у</a:t>
            </a:r>
            <a:r>
              <a:rPr lang="en-US" dirty="0" err="1" smtClean="0">
                <a:ea typeface="Times New Roman" pitchFamily="18" charset="0"/>
                <a:cs typeface="Arial" pitchFamily="34" charset="0"/>
              </a:rPr>
              <a:t>szkowski</a:t>
            </a:r>
            <a:r>
              <a:rPr lang="kk-KZ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smtClean="0">
                <a:ea typeface="Times New Roman" pitchFamily="18" charset="0"/>
                <a:cs typeface="Arial" pitchFamily="34" charset="0"/>
              </a:rPr>
              <a:t>equation</a:t>
            </a:r>
            <a:endParaRPr lang="sma-NO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28942" y="2805584"/>
            <a:ext cx="4731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 – constant, K changes in homologous series</a:t>
            </a:r>
          </a:p>
          <a:p>
            <a:r>
              <a:rPr lang="en-US" dirty="0" err="1"/>
              <a:t>Szyszkowski</a:t>
            </a:r>
            <a:r>
              <a:rPr lang="en-US" dirty="0"/>
              <a:t> equation</a:t>
            </a:r>
            <a:endParaRPr lang="ru-RU" dirty="0"/>
          </a:p>
        </p:txBody>
      </p:sp>
      <p:pic>
        <p:nvPicPr>
          <p:cNvPr id="13" name="Picture 1" descr="header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40084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6"/>
          <p:cNvGraphicFramePr>
            <a:graphicFrameLocks noChangeAspect="1"/>
          </p:cNvGraphicFramePr>
          <p:nvPr/>
        </p:nvGraphicFramePr>
        <p:xfrm>
          <a:off x="3143250" y="3213101"/>
          <a:ext cx="5905500" cy="173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Формула" r:id="rId3" imgW="1459866" imgH="431613" progId="Equation.3">
                  <p:embed/>
                </p:oleObj>
              </mc:Choice>
              <mc:Fallback>
                <p:oleObj name="Формула" r:id="rId3" imgW="1459866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3213101"/>
                        <a:ext cx="5905500" cy="1738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7"/>
          <p:cNvGraphicFramePr>
            <a:graphicFrameLocks noChangeAspect="1"/>
          </p:cNvGraphicFramePr>
          <p:nvPr/>
        </p:nvGraphicFramePr>
        <p:xfrm>
          <a:off x="2927350" y="692151"/>
          <a:ext cx="5905500" cy="217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Формула" r:id="rId5" imgW="1345616" imgH="495085" progId="Equation.3">
                  <p:embed/>
                </p:oleObj>
              </mc:Choice>
              <mc:Fallback>
                <p:oleObj name="Формула" r:id="rId5" imgW="1345616" imgH="49508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692151"/>
                        <a:ext cx="5905500" cy="2176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487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7308970"/>
              </p:ext>
            </p:extLst>
          </p:nvPr>
        </p:nvGraphicFramePr>
        <p:xfrm>
          <a:off x="1847851" y="3014677"/>
          <a:ext cx="8424863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Формула" r:id="rId3" imgW="1358900" imgH="228600" progId="Equation.3">
                  <p:embed/>
                </p:oleObj>
              </mc:Choice>
              <mc:Fallback>
                <p:oleObj name="Формула" r:id="rId3" imgW="1358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1" y="3014677"/>
                        <a:ext cx="8424863" cy="14097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1734922" y="4737919"/>
            <a:ext cx="889596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600" dirty="0" smtClean="0"/>
              <a:t>B – constant, K changes in homologous series</a:t>
            </a:r>
          </a:p>
          <a:p>
            <a:r>
              <a:rPr lang="en-US" sz="3600" dirty="0" err="1" smtClean="0"/>
              <a:t>Szyszkowski</a:t>
            </a:r>
            <a:r>
              <a:rPr lang="en-US" sz="3600" dirty="0" smtClean="0"/>
              <a:t> </a:t>
            </a:r>
            <a:r>
              <a:rPr lang="en-US" sz="3600" dirty="0"/>
              <a:t>equation</a:t>
            </a:r>
            <a:endParaRPr lang="ru-RU" sz="3600" dirty="0"/>
          </a:p>
        </p:txBody>
      </p:sp>
      <p:graphicFrame>
        <p:nvGraphicFramePr>
          <p:cNvPr id="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177818"/>
              </p:ext>
            </p:extLst>
          </p:nvPr>
        </p:nvGraphicFramePr>
        <p:xfrm>
          <a:off x="3143250" y="957875"/>
          <a:ext cx="5905500" cy="173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Формула" r:id="rId5" imgW="1459866" imgH="431613" progId="Equation.3">
                  <p:embed/>
                </p:oleObj>
              </mc:Choice>
              <mc:Fallback>
                <p:oleObj name="Формула" r:id="rId5" imgW="1459866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957875"/>
                        <a:ext cx="5905500" cy="1738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1" descr="header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383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ChangeArrowheads="1"/>
          </p:cNvSpPr>
          <p:nvPr/>
        </p:nvSpPr>
        <p:spPr bwMode="auto">
          <a:xfrm>
            <a:off x="1524001" y="303954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29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9088508"/>
              </p:ext>
            </p:extLst>
          </p:nvPr>
        </p:nvGraphicFramePr>
        <p:xfrm>
          <a:off x="3143250" y="1832901"/>
          <a:ext cx="5976938" cy="141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Формула" r:id="rId3" imgW="1726451" imgH="406224" progId="Equation.3">
                  <p:embed/>
                </p:oleObj>
              </mc:Choice>
              <mc:Fallback>
                <p:oleObj name="Формула" r:id="rId3" imgW="1726451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1832901"/>
                        <a:ext cx="5976938" cy="1419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291" name="Object 5"/>
          <p:cNvGraphicFramePr>
            <a:graphicFrameLocks noChangeAspect="1"/>
          </p:cNvGraphicFramePr>
          <p:nvPr/>
        </p:nvGraphicFramePr>
        <p:xfrm>
          <a:off x="2279651" y="3357563"/>
          <a:ext cx="7991475" cy="229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name="Формула" r:id="rId5" imgW="2324100" imgH="660400" progId="Equation.3">
                  <p:embed/>
                </p:oleObj>
              </mc:Choice>
              <mc:Fallback>
                <p:oleObj name="Формула" r:id="rId5" imgW="2324100" imgH="660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1" y="3357563"/>
                        <a:ext cx="7991475" cy="2290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7897316" y="4996246"/>
            <a:ext cx="19431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3200" dirty="0"/>
              <a:t>kJ</a:t>
            </a:r>
            <a:r>
              <a:rPr lang="kk-KZ" sz="3200" dirty="0"/>
              <a:t>/</a:t>
            </a:r>
            <a:r>
              <a:rPr lang="en-US" sz="3200" dirty="0"/>
              <a:t>mol</a:t>
            </a:r>
            <a:r>
              <a:rPr lang="ru-RU" sz="3200" dirty="0"/>
              <a:t> 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296" name="Rectangle 9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9" name="Picture 1" descr="header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27037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30060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Questions?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Thank </a:t>
            </a:r>
            <a:r>
              <a:rPr lang="en-US" dirty="0"/>
              <a:t>you for your attention!</a:t>
            </a:r>
            <a:endParaRPr lang="ru-RU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029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416866-3E67-4749-9B83-93F9C857DE3F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  <p:pic>
        <p:nvPicPr>
          <p:cNvPr id="51202" name="Picture 2" descr="http://upload.wikimedia.org/wikipedia/commons/thumb/d/d6/Langmuir_Adsorption_Model.jpg/400px-Langmuir_Adsorption_Mod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1134" y="1448371"/>
            <a:ext cx="4419600" cy="3429000"/>
          </a:xfrm>
          <a:prstGeom prst="rect">
            <a:avLst/>
          </a:prstGeom>
          <a:noFill/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7689" y="2824734"/>
            <a:ext cx="1666875" cy="67627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1717990"/>
            <a:ext cx="1524000" cy="414867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96287" y="2175520"/>
            <a:ext cx="1342389" cy="5334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1775520" y="3694380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where 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sz="32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number of surfactant molecules per 1cm</a:t>
            </a:r>
            <a:r>
              <a:rPr lang="en-US" sz="32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;</a:t>
            </a:r>
          </a:p>
          <a:p>
            <a:pPr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N- Avogadro number;</a:t>
            </a:r>
          </a:p>
          <a:p>
            <a:pPr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total number of surfactant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mols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pic>
        <p:nvPicPr>
          <p:cNvPr id="8" name="Picture 1" descr="header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48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62201" y="1124744"/>
            <a:ext cx="7693025" cy="44958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fraction of surface occupied with surfactants is: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another fraction or surfactant free surface  is: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1FF7CB-A33A-4D17-8617-6FB45B05B4ED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2347210"/>
            <a:ext cx="1329680" cy="93777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4797152"/>
            <a:ext cx="2263109" cy="72008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6" name="Picture 1" descr="heade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47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3613459"/>
              </p:ext>
            </p:extLst>
          </p:nvPr>
        </p:nvGraphicFramePr>
        <p:xfrm>
          <a:off x="1992314" y="2428475"/>
          <a:ext cx="8027987" cy="131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Формула" r:id="rId3" imgW="1445789" imgH="312159" progId="Equation.3">
                  <p:embed/>
                </p:oleObj>
              </mc:Choice>
              <mc:Fallback>
                <p:oleObj name="Формула" r:id="rId3" imgW="1445789" imgH="3121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314" y="2428475"/>
                        <a:ext cx="8027987" cy="1312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6094965"/>
              </p:ext>
            </p:extLst>
          </p:nvPr>
        </p:nvGraphicFramePr>
        <p:xfrm>
          <a:off x="4008438" y="4804963"/>
          <a:ext cx="4248150" cy="127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Формула" r:id="rId5" imgW="761669" imgH="228501" progId="Equation.3">
                  <p:embed/>
                </p:oleObj>
              </mc:Choice>
              <mc:Fallback>
                <p:oleObj name="Формула" r:id="rId5" imgW="761669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8438" y="4804963"/>
                        <a:ext cx="4248150" cy="1274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207568" y="1348703"/>
            <a:ext cx="7740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The rates of surfactant adsorption and desorption:</a:t>
            </a:r>
          </a:p>
        </p:txBody>
      </p:sp>
      <p:pic>
        <p:nvPicPr>
          <p:cNvPr id="6" name="Picture 1" descr="header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228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62201" y="908720"/>
            <a:ext cx="7693025" cy="42672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At equilibrium, the rates are equal, so: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1FF7CB-A33A-4D17-8617-6FB45B05B4ED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3213100" y="1484784"/>
          <a:ext cx="5892800" cy="186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Формула" r:id="rId3" imgW="1409088" imgH="444307" progId="Equation.3">
                  <p:embed/>
                </p:oleObj>
              </mc:Choice>
              <mc:Fallback>
                <p:oleObj name="Формула" r:id="rId3" imgW="1409088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3100" y="1484784"/>
                        <a:ext cx="5892800" cy="1866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3784600" y="3501008"/>
          <a:ext cx="4673600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Формула" r:id="rId5" imgW="1104900" imgH="444500" progId="Equation.3">
                  <p:embed/>
                </p:oleObj>
              </mc:Choice>
              <mc:Fallback>
                <p:oleObj name="Формула" r:id="rId5" imgW="11049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4600" y="3501008"/>
                        <a:ext cx="4673600" cy="189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4407506" y="5445225"/>
          <a:ext cx="3272671" cy="13519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Формула" r:id="rId7" imgW="1040948" imgH="431613" progId="Equation.3">
                  <p:embed/>
                </p:oleObj>
              </mc:Choice>
              <mc:Fallback>
                <p:oleObj name="Формула" r:id="rId7" imgW="1040948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7506" y="5445225"/>
                        <a:ext cx="3272671" cy="13519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1" descr="header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384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Using all previous equations, we get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Langmuir adsorption isotherm equation :</a:t>
            </a:r>
          </a:p>
          <a:p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K-equilibrium constant of adsorption process;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aseline="-25000" dirty="0">
                <a:latin typeface="Times New Roman" pitchFamily="18" charset="0"/>
                <a:cs typeface="Times New Roman" pitchFamily="18" charset="0"/>
              </a:rPr>
              <a:t>∞ 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maximal adsorption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1FF7CB-A33A-4D17-8617-6FB45B05B4ED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2819400"/>
            <a:ext cx="4531271" cy="1473696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751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7857" y="1059949"/>
            <a:ext cx="4155744" cy="2892927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At the very low range of concentration 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(c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the adsorption is linear and corresponds to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Henry Law.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1FF7CB-A33A-4D17-8617-6FB45B05B4ED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17645" y="941702"/>
            <a:ext cx="4043971" cy="334327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4788" y="3893046"/>
            <a:ext cx="1647825" cy="4000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6224" y="3939678"/>
            <a:ext cx="2000250" cy="4762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6759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41151" y="3932288"/>
            <a:ext cx="2066925" cy="50482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9" name="Содержимое 2"/>
          <p:cNvSpPr txBox="1">
            <a:spLocks/>
          </p:cNvSpPr>
          <p:nvPr/>
        </p:nvSpPr>
        <p:spPr>
          <a:xfrm>
            <a:off x="2362201" y="4098880"/>
            <a:ext cx="80772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When the free surface is occupied totally, the adsorption  will be equal to limited adsorption.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33801" y="5667376"/>
            <a:ext cx="16097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72758" y="5699720"/>
            <a:ext cx="16954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 descr="header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167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62201" y="1196752"/>
            <a:ext cx="7693025" cy="4267200"/>
          </a:xfrm>
        </p:spPr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To find the constants, we can change Langmuir’s equation into linear form: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obtained K we can get a lot of information, like: cross section or the length of organic molecule.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1FF7CB-A33A-4D17-8617-6FB45B05B4ED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1" y="2492897"/>
            <a:ext cx="3590925" cy="847725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9257" y="4636767"/>
            <a:ext cx="2133600" cy="5524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2937" y="5639510"/>
            <a:ext cx="2028825" cy="8191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8" name="Picture 1" descr="header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570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2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26" name="Rectangle 3"/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27" name="Rectangle 4"/>
          <p:cNvSpPr>
            <a:spLocks noChangeArrowheads="1"/>
          </p:cNvSpPr>
          <p:nvPr/>
        </p:nvSpPr>
        <p:spPr bwMode="auto">
          <a:xfrm>
            <a:off x="1524001" y="303954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28" name="Rectangle 5"/>
          <p:cNvSpPr>
            <a:spLocks noChangeArrowheads="1"/>
          </p:cNvSpPr>
          <p:nvPr/>
        </p:nvSpPr>
        <p:spPr bwMode="auto">
          <a:xfrm>
            <a:off x="1524001" y="315384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2" name="Object 6"/>
          <p:cNvGraphicFramePr>
            <a:graphicFrameLocks noChangeAspect="1"/>
          </p:cNvGraphicFramePr>
          <p:nvPr/>
        </p:nvGraphicFramePr>
        <p:xfrm>
          <a:off x="2927350" y="1773238"/>
          <a:ext cx="62611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0" name="Формула" r:id="rId3" imgW="40667400" imgH="5672880" progId="Equation.3">
                  <p:embed/>
                </p:oleObj>
              </mc:Choice>
              <mc:Fallback>
                <p:oleObj name="Формула" r:id="rId3" imgW="40667400" imgH="5672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1773238"/>
                        <a:ext cx="6261100" cy="88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" name="Rectangle 7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3" name="Object 8"/>
          <p:cNvGraphicFramePr>
            <a:graphicFrameLocks noChangeAspect="1"/>
          </p:cNvGraphicFramePr>
          <p:nvPr/>
        </p:nvGraphicFramePr>
        <p:xfrm>
          <a:off x="2855914" y="3357612"/>
          <a:ext cx="7056437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Формула" r:id="rId5" imgW="1498600" imgH="228600" progId="Equation.3">
                  <p:embed/>
                </p:oleObj>
              </mc:Choice>
              <mc:Fallback>
                <p:oleObj name="Формула" r:id="rId5" imgW="149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914" y="3357612"/>
                        <a:ext cx="7056437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10"/>
          <p:cNvGraphicFramePr>
            <a:graphicFrameLocks noChangeAspect="1"/>
          </p:cNvGraphicFramePr>
          <p:nvPr/>
        </p:nvGraphicFramePr>
        <p:xfrm>
          <a:off x="3648076" y="4652964"/>
          <a:ext cx="5256213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Формула" r:id="rId7" imgW="1155700" imgH="241300" progId="Equation.3">
                  <p:embed/>
                </p:oleObj>
              </mc:Choice>
              <mc:Fallback>
                <p:oleObj name="Формула" r:id="rId7" imgW="11557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8076" y="4652964"/>
                        <a:ext cx="5256213" cy="1087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-900752" y="696036"/>
            <a:ext cx="11111552" cy="721602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Law of mass action</a:t>
            </a:r>
          </a:p>
          <a:p>
            <a:pPr algn="ctr">
              <a:spcBef>
                <a:spcPct val="0"/>
              </a:spcBef>
            </a:pP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For a chemical reaction:</a:t>
            </a:r>
          </a:p>
          <a:p>
            <a:pPr algn="ctr">
              <a:spcBef>
                <a:spcPct val="0"/>
              </a:spcBef>
              <a:defRPr/>
            </a:pPr>
            <a:endParaRPr lang="ru-RU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19537" y="2708921"/>
            <a:ext cx="84561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we can write chemical potential equilibrium:</a:t>
            </a:r>
          </a:p>
        </p:txBody>
      </p:sp>
      <p:graphicFrame>
        <p:nvGraphicFramePr>
          <p:cNvPr id="1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6545099"/>
              </p:ext>
            </p:extLst>
          </p:nvPr>
        </p:nvGraphicFramePr>
        <p:xfrm>
          <a:off x="4294189" y="2061739"/>
          <a:ext cx="4486275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Уравнение" r:id="rId9" imgW="952200" imgH="177480" progId="Equation.3">
                  <p:embed/>
                </p:oleObj>
              </mc:Choice>
              <mc:Fallback>
                <p:oleObj name="Уравнение" r:id="rId9" imgW="9522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4189" y="2061739"/>
                        <a:ext cx="4486275" cy="839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1" descr="header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734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264</Words>
  <Application>Microsoft Office PowerPoint</Application>
  <PresentationFormat>Широкоэкранный</PresentationFormat>
  <Paragraphs>65</Paragraphs>
  <Slides>17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Формула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Questions?      Thank you for your attention!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9</cp:revision>
  <dcterms:created xsi:type="dcterms:W3CDTF">2020-10-19T06:28:25Z</dcterms:created>
  <dcterms:modified xsi:type="dcterms:W3CDTF">2021-11-07T09:57:07Z</dcterms:modified>
</cp:coreProperties>
</file>